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Arimo" panose="020B0604020202020204" charset="0"/>
      <p:regular r:id="rId29"/>
      <p:bold r:id="rId30"/>
    </p:embeddedFont>
    <p:embeddedFont>
      <p:font typeface="Source Code Pro" panose="020B0604020202020204" charset="0"/>
      <p:regular r:id="rId31"/>
      <p:bold r:id="rId32"/>
    </p:embeddedFont>
    <p:embeddedFont>
      <p:font typeface="Oswald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610110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6463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1694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0530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8617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0652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0066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8045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466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2092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9626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307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9342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1155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1264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5106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92520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71246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1124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7866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3457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9795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  <a:solidFill>
            <a:srgbClr val="FF0000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hape 20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hape 2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hape 34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11700" y="1618203"/>
            <a:ext cx="2808000" cy="295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mp standard">
    <p:bg>
      <p:bgPr>
        <a:solidFill>
          <a:srgbClr val="FF0000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ubTitle" idx="1"/>
          </p:nvPr>
        </p:nvSpPr>
        <p:spPr>
          <a:xfrm>
            <a:off x="265500" y="29214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  <p:sp>
        <p:nvSpPr>
          <p:cNvPr id="48" name="Shape 48"/>
          <p:cNvSpPr/>
          <p:nvPr/>
        </p:nvSpPr>
        <p:spPr>
          <a:xfrm>
            <a:off x="4959775" y="4390325"/>
            <a:ext cx="863100" cy="25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48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---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hape 53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12000"/>
            </a:lvl1pPr>
            <a:lvl2pPr lvl="1">
              <a:spcBef>
                <a:spcPts val="0"/>
              </a:spcBef>
              <a:buSzPct val="100000"/>
              <a:defRPr sz="12000"/>
            </a:lvl2pPr>
            <a:lvl3pPr lvl="2">
              <a:spcBef>
                <a:spcPts val="0"/>
              </a:spcBef>
              <a:buSzPct val="100000"/>
              <a:defRPr sz="12000"/>
            </a:lvl3pPr>
            <a:lvl4pPr lvl="3">
              <a:spcBef>
                <a:spcPts val="0"/>
              </a:spcBef>
              <a:buSzPct val="100000"/>
              <a:defRPr sz="12000"/>
            </a:lvl4pPr>
            <a:lvl5pPr lvl="4">
              <a:spcBef>
                <a:spcPts val="0"/>
              </a:spcBef>
              <a:buSzPct val="100000"/>
              <a:defRPr sz="12000"/>
            </a:lvl5pPr>
            <a:lvl6pPr lvl="5">
              <a:spcBef>
                <a:spcPts val="0"/>
              </a:spcBef>
              <a:buSzPct val="100000"/>
              <a:defRPr sz="12000"/>
            </a:lvl6pPr>
            <a:lvl7pPr lvl="6">
              <a:spcBef>
                <a:spcPts val="0"/>
              </a:spcBef>
              <a:buSzPct val="100000"/>
              <a:defRPr sz="12000"/>
            </a:lvl7pPr>
            <a:lvl8pPr lvl="7">
              <a:spcBef>
                <a:spcPts val="0"/>
              </a:spcBef>
              <a:buSzPct val="100000"/>
              <a:defRPr sz="12000"/>
            </a:lvl8pPr>
            <a:lvl9pPr lvl="8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56260" y="865844"/>
            <a:ext cx="8627400" cy="64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56260" y="1514101"/>
            <a:ext cx="8627400" cy="25668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6248400" y="486523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3443844" y="486523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2" indent="0" algn="l" rtl="0">
              <a:spcBef>
                <a:spcPts val="0"/>
              </a:spcBef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3" indent="0" algn="l" rtl="0">
              <a:spcBef>
                <a:spcPts val="0"/>
              </a:spcBef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marR="0" lvl="4" indent="0" algn="l" rtl="0">
              <a:spcBef>
                <a:spcPts val="0"/>
              </a:spcBef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0" marR="0" lvl="5" indent="0" algn="l" rtl="0">
              <a:spcBef>
                <a:spcPts val="0"/>
              </a:spcBef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43200" marR="0" lvl="6" indent="0" algn="l" rtl="0">
              <a:spcBef>
                <a:spcPts val="0"/>
              </a:spcBef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200400" marR="0" lvl="7" indent="0" algn="l" rtl="0">
              <a:spcBef>
                <a:spcPts val="0"/>
              </a:spcBef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marR="0" lvl="8" indent="0" algn="l" rtl="0">
              <a:spcBef>
                <a:spcPts val="0"/>
              </a:spcBef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commons.wikimedia.org/wiki/File:Lookingeast_2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Toys, Disruptions and the Bleedin’ Obvious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Matt Ballantine</a:t>
            </a:r>
          </a:p>
          <a:p>
            <a:pPr lvl="0">
              <a:spcBef>
                <a:spcPts val="0"/>
              </a:spcBef>
              <a:buNone/>
            </a:pPr>
            <a:r>
              <a:rPr lang="en" dirty="0"/>
              <a:t>@</a:t>
            </a:r>
            <a:r>
              <a:rPr lang="en" dirty="0" smtClean="0"/>
              <a:t>ballantine70</a:t>
            </a:r>
          </a:p>
          <a:p>
            <a:pPr lvl="0">
              <a:spcBef>
                <a:spcPts val="0"/>
              </a:spcBef>
              <a:buNone/>
            </a:pPr>
            <a:r>
              <a:rPr lang="en" dirty="0" smtClean="0"/>
              <a:t>stamplondon.co.uk/aev</a:t>
            </a:r>
            <a:endParaRPr lang="en" dirty="0"/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Shape 74"/>
          <p:cNvCxnSpPr/>
          <p:nvPr/>
        </p:nvCxnSpPr>
        <p:spPr>
          <a:xfrm>
            <a:off x="917250" y="1161050"/>
            <a:ext cx="0" cy="350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5" name="Shape 75"/>
          <p:cNvCxnSpPr/>
          <p:nvPr/>
        </p:nvCxnSpPr>
        <p:spPr>
          <a:xfrm>
            <a:off x="743075" y="4493300"/>
            <a:ext cx="7465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6" name="Shape 76"/>
          <p:cNvCxnSpPr/>
          <p:nvPr/>
        </p:nvCxnSpPr>
        <p:spPr>
          <a:xfrm rot="10800000" flipH="1">
            <a:off x="638575" y="940400"/>
            <a:ext cx="7210200" cy="320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7" name="Shape 77"/>
          <p:cNvSpPr txBox="1"/>
          <p:nvPr/>
        </p:nvSpPr>
        <p:spPr>
          <a:xfrm>
            <a:off x="1311975" y="3750200"/>
            <a:ext cx="1497900" cy="39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“Toy”</a:t>
            </a:r>
          </a:p>
        </p:txBody>
      </p:sp>
      <p:sp>
        <p:nvSpPr>
          <p:cNvPr id="78" name="Shape 78"/>
          <p:cNvSpPr txBox="1"/>
          <p:nvPr/>
        </p:nvSpPr>
        <p:spPr>
          <a:xfrm>
            <a:off x="3654750" y="2671875"/>
            <a:ext cx="1834500" cy="39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“Disruption”</a:t>
            </a:r>
          </a:p>
        </p:txBody>
      </p:sp>
      <p:sp>
        <p:nvSpPr>
          <p:cNvPr id="79" name="Shape 79"/>
          <p:cNvSpPr txBox="1"/>
          <p:nvPr/>
        </p:nvSpPr>
        <p:spPr>
          <a:xfrm>
            <a:off x="6456975" y="1431000"/>
            <a:ext cx="1834500" cy="39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“Obvious”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3 stages of technology development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522165"/>
            <a:ext cx="9143999" cy="718816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/>
          <p:nvPr/>
        </p:nvSpPr>
        <p:spPr>
          <a:xfrm>
            <a:off x="208975" y="-98700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1885</a:t>
            </a:r>
          </a:p>
        </p:txBody>
      </p:sp>
      <p:sp>
        <p:nvSpPr>
          <p:cNvPr id="87" name="Shape 87"/>
          <p:cNvSpPr txBox="1"/>
          <p:nvPr/>
        </p:nvSpPr>
        <p:spPr>
          <a:xfrm>
            <a:off x="233658" y="-74016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1885</a:t>
            </a: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57300"/>
            <a:ext cx="9144000" cy="6638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9850"/>
            <a:ext cx="9144000" cy="685485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/>
        </p:nvSpPr>
        <p:spPr>
          <a:xfrm>
            <a:off x="6015733" y="3606558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1908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x="6055656" y="2967218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1908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0" y="3293000"/>
            <a:ext cx="53409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https://commons.wikimedia.org/wiki/File:Lookingeast_2.JPG</a:t>
            </a:r>
            <a:r>
              <a:rPr lang="en"/>
              <a:t> </a:t>
            </a: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87650"/>
            <a:ext cx="9143999" cy="685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 txBox="1"/>
          <p:nvPr/>
        </p:nvSpPr>
        <p:spPr>
          <a:xfrm>
            <a:off x="339605" y="3758955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1932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372975" y="3775640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1932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01472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/>
        </p:nvSpPr>
        <p:spPr>
          <a:xfrm>
            <a:off x="489081" y="3904819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1958</a:t>
            </a:r>
          </a:p>
        </p:txBody>
      </p:sp>
      <p:sp>
        <p:nvSpPr>
          <p:cNvPr id="114" name="Shape 114"/>
          <p:cNvSpPr txBox="1"/>
          <p:nvPr/>
        </p:nvSpPr>
        <p:spPr>
          <a:xfrm>
            <a:off x="525375" y="3928040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1958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hape 119"/>
          <p:cNvPicPr preferRelativeResize="0"/>
          <p:nvPr/>
        </p:nvPicPr>
        <p:blipFill rotWithShape="1">
          <a:blip r:embed="rId3">
            <a:alphaModFix/>
          </a:blip>
          <a:srcRect t="9858" b="9858"/>
          <a:stretch/>
        </p:blipFill>
        <p:spPr>
          <a:xfrm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Shape 120"/>
          <p:cNvSpPr txBox="1"/>
          <p:nvPr/>
        </p:nvSpPr>
        <p:spPr>
          <a:xfrm>
            <a:off x="304775" y="-54409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1976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x="327996" y="-29725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1976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Shape 126"/>
          <p:cNvGrpSpPr/>
          <p:nvPr/>
        </p:nvGrpSpPr>
        <p:grpSpPr>
          <a:xfrm>
            <a:off x="113537" y="2291775"/>
            <a:ext cx="8916912" cy="471000"/>
            <a:chOff x="116075" y="1817725"/>
            <a:chExt cx="8916912" cy="471000"/>
          </a:xfrm>
        </p:grpSpPr>
        <p:cxnSp>
          <p:nvCxnSpPr>
            <p:cNvPr id="127" name="Shape 127"/>
            <p:cNvCxnSpPr/>
            <p:nvPr/>
          </p:nvCxnSpPr>
          <p:spPr>
            <a:xfrm>
              <a:off x="301875" y="1846075"/>
              <a:ext cx="8533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128" name="Shape 128"/>
            <p:cNvSpPr/>
            <p:nvPr/>
          </p:nvSpPr>
          <p:spPr>
            <a:xfrm rot="10800000" flipH="1">
              <a:off x="313475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9" name="Shape 129"/>
            <p:cNvSpPr/>
            <p:nvPr/>
          </p:nvSpPr>
          <p:spPr>
            <a:xfrm rot="10800000" flipH="1">
              <a:off x="8626575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0" name="Shape 130"/>
            <p:cNvSpPr/>
            <p:nvPr/>
          </p:nvSpPr>
          <p:spPr>
            <a:xfrm rot="10800000" flipH="1">
              <a:off x="1501060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 rot="10800000" flipH="1">
              <a:off x="2688646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2" name="Shape 132"/>
            <p:cNvSpPr/>
            <p:nvPr/>
          </p:nvSpPr>
          <p:spPr>
            <a:xfrm rot="10800000" flipH="1">
              <a:off x="3876232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3" name="Shape 133"/>
            <p:cNvSpPr/>
            <p:nvPr/>
          </p:nvSpPr>
          <p:spPr>
            <a:xfrm rot="10800000" flipH="1">
              <a:off x="5063817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4" name="Shape 134"/>
            <p:cNvSpPr/>
            <p:nvPr/>
          </p:nvSpPr>
          <p:spPr>
            <a:xfrm rot="10800000" flipH="1">
              <a:off x="6251403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5" name="Shape 135"/>
            <p:cNvSpPr/>
            <p:nvPr/>
          </p:nvSpPr>
          <p:spPr>
            <a:xfrm rot="10800000" flipH="1">
              <a:off x="7438989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6" name="Shape 136"/>
            <p:cNvSpPr txBox="1"/>
            <p:nvPr/>
          </p:nvSpPr>
          <p:spPr>
            <a:xfrm>
              <a:off x="116075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rPr lang="en"/>
                <a:t>1885</a:t>
              </a:r>
            </a:p>
          </p:txBody>
        </p:sp>
        <p:sp>
          <p:nvSpPr>
            <p:cNvPr id="137" name="Shape 137"/>
            <p:cNvSpPr txBox="1"/>
            <p:nvPr/>
          </p:nvSpPr>
          <p:spPr>
            <a:xfrm>
              <a:off x="1303650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1905</a:t>
              </a:r>
            </a:p>
          </p:txBody>
        </p:sp>
        <p:sp>
          <p:nvSpPr>
            <p:cNvPr id="138" name="Shape 138"/>
            <p:cNvSpPr txBox="1"/>
            <p:nvPr/>
          </p:nvSpPr>
          <p:spPr>
            <a:xfrm>
              <a:off x="2491225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1925</a:t>
              </a:r>
            </a:p>
          </p:txBody>
        </p:sp>
        <p:sp>
          <p:nvSpPr>
            <p:cNvPr id="139" name="Shape 139"/>
            <p:cNvSpPr txBox="1"/>
            <p:nvPr/>
          </p:nvSpPr>
          <p:spPr>
            <a:xfrm>
              <a:off x="3678837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1945</a:t>
              </a:r>
            </a:p>
          </p:txBody>
        </p:sp>
        <p:sp>
          <p:nvSpPr>
            <p:cNvPr id="140" name="Shape 140"/>
            <p:cNvSpPr txBox="1"/>
            <p:nvPr/>
          </p:nvSpPr>
          <p:spPr>
            <a:xfrm>
              <a:off x="4866475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1965</a:t>
              </a:r>
            </a:p>
          </p:txBody>
        </p:sp>
        <p:sp>
          <p:nvSpPr>
            <p:cNvPr id="141" name="Shape 141"/>
            <p:cNvSpPr txBox="1"/>
            <p:nvPr/>
          </p:nvSpPr>
          <p:spPr>
            <a:xfrm>
              <a:off x="6054100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1985</a:t>
              </a:r>
            </a:p>
          </p:txBody>
        </p:sp>
        <p:sp>
          <p:nvSpPr>
            <p:cNvPr id="142" name="Shape 142"/>
            <p:cNvSpPr txBox="1"/>
            <p:nvPr/>
          </p:nvSpPr>
          <p:spPr>
            <a:xfrm>
              <a:off x="7241587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2005</a:t>
              </a:r>
            </a:p>
          </p:txBody>
        </p:sp>
        <p:sp>
          <p:nvSpPr>
            <p:cNvPr id="143" name="Shape 143"/>
            <p:cNvSpPr txBox="1"/>
            <p:nvPr/>
          </p:nvSpPr>
          <p:spPr>
            <a:xfrm>
              <a:off x="8429087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2025</a:t>
              </a:r>
            </a:p>
          </p:txBody>
        </p:sp>
      </p:grpSp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371599"/>
            <a:ext cx="1252026" cy="84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2343" y="1371599"/>
            <a:ext cx="1418856" cy="8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0874" y="1371606"/>
            <a:ext cx="1252026" cy="939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02487" y="1324050"/>
            <a:ext cx="939025" cy="93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41749" y="1419150"/>
            <a:ext cx="843924" cy="84392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Shape 149"/>
          <p:cNvSpPr/>
          <p:nvPr/>
        </p:nvSpPr>
        <p:spPr>
          <a:xfrm>
            <a:off x="348350" y="2839025"/>
            <a:ext cx="5596200" cy="32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>
                <a:solidFill>
                  <a:srgbClr val="FFFFFF"/>
                </a:solidFill>
              </a:rPr>
              <a:t>90 Years</a:t>
            </a: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Shape 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50950"/>
            <a:ext cx="9143999" cy="629226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Shape 155"/>
          <p:cNvSpPr txBox="1"/>
          <p:nvPr/>
        </p:nvSpPr>
        <p:spPr>
          <a:xfrm>
            <a:off x="513775" y="3777115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1951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x="561675" y="3836640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1951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hape 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95600" cy="581002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Shape 162"/>
          <p:cNvSpPr txBox="1"/>
          <p:nvPr/>
        </p:nvSpPr>
        <p:spPr>
          <a:xfrm>
            <a:off x="561675" y="3836640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1969</a:t>
            </a: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55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6171044" y="3408509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1976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6217487" y="3431730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1976</a:t>
            </a: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Shape 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75" y="-880849"/>
            <a:ext cx="9144000" cy="602435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/>
          <p:nvPr/>
        </p:nvSpPr>
        <p:spPr>
          <a:xfrm>
            <a:off x="6134750" y="3372215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1991</a:t>
            </a:r>
          </a:p>
        </p:txBody>
      </p:sp>
      <p:sp>
        <p:nvSpPr>
          <p:cNvPr id="176" name="Shape 176"/>
          <p:cNvSpPr txBox="1"/>
          <p:nvPr/>
        </p:nvSpPr>
        <p:spPr>
          <a:xfrm>
            <a:off x="6171044" y="3408509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1991</a:t>
            </a: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61764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Shape 182"/>
          <p:cNvSpPr txBox="1"/>
          <p:nvPr/>
        </p:nvSpPr>
        <p:spPr>
          <a:xfrm>
            <a:off x="5991074" y="3499925"/>
            <a:ext cx="2895599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2000</a:t>
            </a: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hape 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5325" y="0"/>
            <a:ext cx="271611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Shape 188"/>
          <p:cNvSpPr txBox="1"/>
          <p:nvPr/>
        </p:nvSpPr>
        <p:spPr>
          <a:xfrm>
            <a:off x="213350" y="3499915"/>
            <a:ext cx="2705400" cy="14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2007</a:t>
            </a: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Shape 193"/>
          <p:cNvGrpSpPr/>
          <p:nvPr/>
        </p:nvGrpSpPr>
        <p:grpSpPr>
          <a:xfrm>
            <a:off x="113537" y="2291775"/>
            <a:ext cx="8916912" cy="471000"/>
            <a:chOff x="116075" y="1817725"/>
            <a:chExt cx="8916912" cy="471000"/>
          </a:xfrm>
        </p:grpSpPr>
        <p:cxnSp>
          <p:nvCxnSpPr>
            <p:cNvPr id="194" name="Shape 194"/>
            <p:cNvCxnSpPr/>
            <p:nvPr/>
          </p:nvCxnSpPr>
          <p:spPr>
            <a:xfrm>
              <a:off x="301875" y="1846075"/>
              <a:ext cx="8533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195" name="Shape 195"/>
            <p:cNvSpPr/>
            <p:nvPr/>
          </p:nvSpPr>
          <p:spPr>
            <a:xfrm rot="10800000" flipH="1">
              <a:off x="313475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6" name="Shape 196"/>
            <p:cNvSpPr/>
            <p:nvPr/>
          </p:nvSpPr>
          <p:spPr>
            <a:xfrm rot="10800000" flipH="1">
              <a:off x="8626575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7" name="Shape 197"/>
            <p:cNvSpPr/>
            <p:nvPr/>
          </p:nvSpPr>
          <p:spPr>
            <a:xfrm rot="10800000" flipH="1">
              <a:off x="1501060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8" name="Shape 198"/>
            <p:cNvSpPr/>
            <p:nvPr/>
          </p:nvSpPr>
          <p:spPr>
            <a:xfrm rot="10800000" flipH="1">
              <a:off x="2688646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9" name="Shape 199"/>
            <p:cNvSpPr/>
            <p:nvPr/>
          </p:nvSpPr>
          <p:spPr>
            <a:xfrm rot="10800000" flipH="1">
              <a:off x="3876232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0" name="Shape 200"/>
            <p:cNvSpPr/>
            <p:nvPr/>
          </p:nvSpPr>
          <p:spPr>
            <a:xfrm rot="10800000" flipH="1">
              <a:off x="5063817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1" name="Shape 201"/>
            <p:cNvSpPr/>
            <p:nvPr/>
          </p:nvSpPr>
          <p:spPr>
            <a:xfrm rot="10800000" flipH="1">
              <a:off x="6251403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2" name="Shape 202"/>
            <p:cNvSpPr/>
            <p:nvPr/>
          </p:nvSpPr>
          <p:spPr>
            <a:xfrm rot="10800000" flipH="1">
              <a:off x="7438989" y="1817725"/>
              <a:ext cx="209100" cy="180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3" name="Shape 203"/>
            <p:cNvSpPr txBox="1"/>
            <p:nvPr/>
          </p:nvSpPr>
          <p:spPr>
            <a:xfrm>
              <a:off x="116075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1885</a:t>
              </a:r>
            </a:p>
          </p:txBody>
        </p:sp>
        <p:sp>
          <p:nvSpPr>
            <p:cNvPr id="204" name="Shape 204"/>
            <p:cNvSpPr txBox="1"/>
            <p:nvPr/>
          </p:nvSpPr>
          <p:spPr>
            <a:xfrm>
              <a:off x="1303650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1905</a:t>
              </a:r>
            </a:p>
          </p:txBody>
        </p:sp>
        <p:sp>
          <p:nvSpPr>
            <p:cNvPr id="205" name="Shape 205"/>
            <p:cNvSpPr txBox="1"/>
            <p:nvPr/>
          </p:nvSpPr>
          <p:spPr>
            <a:xfrm>
              <a:off x="2491225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1925</a:t>
              </a:r>
            </a:p>
          </p:txBody>
        </p:sp>
        <p:sp>
          <p:nvSpPr>
            <p:cNvPr id="206" name="Shape 206"/>
            <p:cNvSpPr txBox="1"/>
            <p:nvPr/>
          </p:nvSpPr>
          <p:spPr>
            <a:xfrm>
              <a:off x="3678837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1945</a:t>
              </a:r>
            </a:p>
          </p:txBody>
        </p:sp>
        <p:sp>
          <p:nvSpPr>
            <p:cNvPr id="207" name="Shape 207"/>
            <p:cNvSpPr txBox="1"/>
            <p:nvPr/>
          </p:nvSpPr>
          <p:spPr>
            <a:xfrm>
              <a:off x="4866475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1965</a:t>
              </a:r>
            </a:p>
          </p:txBody>
        </p:sp>
        <p:sp>
          <p:nvSpPr>
            <p:cNvPr id="208" name="Shape 208"/>
            <p:cNvSpPr txBox="1"/>
            <p:nvPr/>
          </p:nvSpPr>
          <p:spPr>
            <a:xfrm>
              <a:off x="6054100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1985</a:t>
              </a:r>
            </a:p>
          </p:txBody>
        </p:sp>
        <p:sp>
          <p:nvSpPr>
            <p:cNvPr id="209" name="Shape 209"/>
            <p:cNvSpPr txBox="1"/>
            <p:nvPr/>
          </p:nvSpPr>
          <p:spPr>
            <a:xfrm>
              <a:off x="7241587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2005</a:t>
              </a:r>
            </a:p>
          </p:txBody>
        </p:sp>
        <p:sp>
          <p:nvSpPr>
            <p:cNvPr id="210" name="Shape 210"/>
            <p:cNvSpPr txBox="1"/>
            <p:nvPr/>
          </p:nvSpPr>
          <p:spPr>
            <a:xfrm>
              <a:off x="8429087" y="1998325"/>
              <a:ext cx="6039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/>
                <a:t>2025</a:t>
              </a:r>
            </a:p>
          </p:txBody>
        </p:sp>
      </p:grpSp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371599"/>
            <a:ext cx="1252026" cy="84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Shape 2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2343" y="1371599"/>
            <a:ext cx="1418856" cy="8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Shape 2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0874" y="1371606"/>
            <a:ext cx="1252026" cy="939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Shape 2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02487" y="1324050"/>
            <a:ext cx="939025" cy="93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Shape 2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41749" y="1419150"/>
            <a:ext cx="843924" cy="8439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3832587" y="2791475"/>
            <a:ext cx="5866113" cy="939025"/>
            <a:chOff x="3832587" y="2791475"/>
            <a:chExt cx="5866113" cy="939025"/>
          </a:xfrm>
        </p:grpSpPr>
        <p:pic>
          <p:nvPicPr>
            <p:cNvPr id="216" name="Shape 216"/>
            <p:cNvPicPr preferRelativeResize="0"/>
            <p:nvPr/>
          </p:nvPicPr>
          <p:blipFill rotWithShape="1">
            <a:blip r:embed="rId8">
              <a:alphaModFix/>
            </a:blip>
            <a:srcRect l="35551" t="18254" r="36641" b="56085"/>
            <a:stretch/>
          </p:blipFill>
          <p:spPr>
            <a:xfrm>
              <a:off x="3832587" y="2791475"/>
              <a:ext cx="1478853" cy="9390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Shape 217"/>
            <p:cNvSpPr/>
            <p:nvPr/>
          </p:nvSpPr>
          <p:spPr>
            <a:xfrm>
              <a:off x="4102500" y="3405300"/>
              <a:ext cx="5596200" cy="3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" b="1">
                  <a:solidFill>
                    <a:srgbClr val="FFFFFF"/>
                  </a:solidFill>
                </a:rPr>
                <a:t>90 Years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397425" y="3866100"/>
            <a:ext cx="5971700" cy="1184499"/>
            <a:chOff x="7397425" y="3866100"/>
            <a:chExt cx="5971700" cy="1184499"/>
          </a:xfrm>
        </p:grpSpPr>
        <p:pic>
          <p:nvPicPr>
            <p:cNvPr id="218" name="Shape 218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397425" y="3866100"/>
              <a:ext cx="625500" cy="11844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Shape 219"/>
            <p:cNvSpPr/>
            <p:nvPr/>
          </p:nvSpPr>
          <p:spPr>
            <a:xfrm>
              <a:off x="7772925" y="4591050"/>
              <a:ext cx="5596200" cy="3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" b="1">
                  <a:solidFill>
                    <a:srgbClr val="FFFFFF"/>
                  </a:solidFill>
                </a:rPr>
                <a:t>90 Years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4" name="Shape 224"/>
          <p:cNvCxnSpPr/>
          <p:nvPr/>
        </p:nvCxnSpPr>
        <p:spPr>
          <a:xfrm>
            <a:off x="917250" y="1161050"/>
            <a:ext cx="0" cy="350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25" name="Shape 225"/>
          <p:cNvCxnSpPr/>
          <p:nvPr/>
        </p:nvCxnSpPr>
        <p:spPr>
          <a:xfrm>
            <a:off x="743075" y="4493300"/>
            <a:ext cx="7465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26" name="Shape 226"/>
          <p:cNvCxnSpPr/>
          <p:nvPr/>
        </p:nvCxnSpPr>
        <p:spPr>
          <a:xfrm rot="10800000" flipH="1">
            <a:off x="638575" y="940400"/>
            <a:ext cx="7210200" cy="320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27" name="Shape 227"/>
          <p:cNvSpPr txBox="1"/>
          <p:nvPr/>
        </p:nvSpPr>
        <p:spPr>
          <a:xfrm>
            <a:off x="1311975" y="3750200"/>
            <a:ext cx="1497900" cy="39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“Toy”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3654750" y="2671875"/>
            <a:ext cx="1834500" cy="39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“Disruption”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6456975" y="1431000"/>
            <a:ext cx="1834500" cy="39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“Obvious”</a:t>
            </a:r>
          </a:p>
        </p:txBody>
      </p:sp>
      <p:sp>
        <p:nvSpPr>
          <p:cNvPr id="230" name="Shape 23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 stages of technology development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x="1259775" y="2021600"/>
            <a:ext cx="1602300" cy="81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Robots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Virtual Reality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Internet of things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Self-driving cars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3770850" y="3147925"/>
            <a:ext cx="1834500" cy="81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(Big) data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Mobile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Cloud computing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Speech recognition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 txBox="1"/>
          <p:nvPr/>
        </p:nvSpPr>
        <p:spPr>
          <a:xfrm>
            <a:off x="6456975" y="1930275"/>
            <a:ext cx="1602300" cy="81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PC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Internet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Email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Social Networks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Toys - novelties to play with</a:t>
            </a:r>
          </a:p>
        </p:txBody>
      </p:sp>
      <p:pic>
        <p:nvPicPr>
          <p:cNvPr id="239" name="Shape 239"/>
          <p:cNvPicPr preferRelativeResize="0"/>
          <p:nvPr/>
        </p:nvPicPr>
        <p:blipFill rotWithShape="1">
          <a:blip r:embed="rId3">
            <a:alphaModFix/>
          </a:blip>
          <a:srcRect l="8850"/>
          <a:stretch/>
        </p:blipFill>
        <p:spPr>
          <a:xfrm>
            <a:off x="0" y="1846100"/>
            <a:ext cx="2838950" cy="207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Shape 2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8940" y="1846100"/>
            <a:ext cx="3466112" cy="207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Shape 241"/>
          <p:cNvPicPr preferRelativeResize="0"/>
          <p:nvPr/>
        </p:nvPicPr>
        <p:blipFill rotWithShape="1">
          <a:blip r:embed="rId5">
            <a:alphaModFix/>
          </a:blip>
          <a:srcRect r="18586"/>
          <a:stretch/>
        </p:blipFill>
        <p:spPr>
          <a:xfrm>
            <a:off x="6134650" y="1846100"/>
            <a:ext cx="3009350" cy="20782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238"/>
          <p:cNvSpPr txBox="1">
            <a:spLocks/>
          </p:cNvSpPr>
          <p:nvPr/>
        </p:nvSpPr>
        <p:spPr>
          <a:xfrm>
            <a:off x="311696" y="4145178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n" dirty="0" smtClean="0"/>
              <a:t>Experiment, don’t expect big ROI, brand &amp; reputation</a:t>
            </a:r>
            <a:endParaRPr lang="en" dirty="0"/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Disruptions - enhancing client &amp; customer experience</a:t>
            </a:r>
          </a:p>
        </p:txBody>
      </p:sp>
      <p:pic>
        <p:nvPicPr>
          <p:cNvPr id="247" name="Shape 2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46099"/>
            <a:ext cx="3111230" cy="207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Shape 2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6467" y="1846100"/>
            <a:ext cx="2771062" cy="207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Shape 2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8710" y="1846100"/>
            <a:ext cx="3325285" cy="2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238"/>
          <p:cNvSpPr txBox="1">
            <a:spLocks/>
          </p:cNvSpPr>
          <p:nvPr/>
        </p:nvSpPr>
        <p:spPr>
          <a:xfrm>
            <a:off x="311696" y="4145178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n" dirty="0" smtClean="0"/>
              <a:t>Experiment, start small and scale, build on what works</a:t>
            </a:r>
            <a:endParaRPr lang="en" dirty="0"/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Obvious - efficiency and effectiveness</a:t>
            </a:r>
          </a:p>
        </p:txBody>
      </p:sp>
      <p:pic>
        <p:nvPicPr>
          <p:cNvPr id="255" name="Shape 2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00" y="2522908"/>
            <a:ext cx="2838949" cy="870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Shape 2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6646" y="1652126"/>
            <a:ext cx="2502465" cy="207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Shape 2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2120" y="1919176"/>
            <a:ext cx="3239755" cy="20782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238"/>
          <p:cNvSpPr txBox="1">
            <a:spLocks/>
          </p:cNvSpPr>
          <p:nvPr/>
        </p:nvSpPr>
        <p:spPr>
          <a:xfrm>
            <a:off x="311696" y="4145178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n" dirty="0" smtClean="0"/>
              <a:t>Good practice, aimed at streamlining and cost saving</a:t>
            </a:r>
            <a:endParaRPr lang="en" dirty="0"/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4" name="Shape 224"/>
          <p:cNvCxnSpPr/>
          <p:nvPr/>
        </p:nvCxnSpPr>
        <p:spPr>
          <a:xfrm>
            <a:off x="917250" y="1161050"/>
            <a:ext cx="0" cy="350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25" name="Shape 225"/>
          <p:cNvCxnSpPr/>
          <p:nvPr/>
        </p:nvCxnSpPr>
        <p:spPr>
          <a:xfrm>
            <a:off x="743075" y="4493300"/>
            <a:ext cx="7465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26" name="Shape 226"/>
          <p:cNvCxnSpPr/>
          <p:nvPr/>
        </p:nvCxnSpPr>
        <p:spPr>
          <a:xfrm rot="10800000" flipH="1">
            <a:off x="638575" y="940400"/>
            <a:ext cx="7210200" cy="320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27" name="Shape 227"/>
          <p:cNvSpPr txBox="1"/>
          <p:nvPr/>
        </p:nvSpPr>
        <p:spPr>
          <a:xfrm>
            <a:off x="1311975" y="3750200"/>
            <a:ext cx="1497900" cy="39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“Toy”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3654750" y="2671875"/>
            <a:ext cx="1834500" cy="39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“Disruption”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6456975" y="1431000"/>
            <a:ext cx="1834500" cy="39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“Obvious”</a:t>
            </a:r>
          </a:p>
        </p:txBody>
      </p:sp>
      <p:sp>
        <p:nvSpPr>
          <p:cNvPr id="230" name="Shape 23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 stages of technology development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x="1259775" y="2021600"/>
            <a:ext cx="1602300" cy="81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Robots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Virtual Reality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Internet of things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Self-driving cars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3770850" y="3147925"/>
            <a:ext cx="1834500" cy="81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(Big) data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Mobile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Cloud computing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Speech recognition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 txBox="1"/>
          <p:nvPr/>
        </p:nvSpPr>
        <p:spPr>
          <a:xfrm>
            <a:off x="6456975" y="1930275"/>
            <a:ext cx="1602300" cy="81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PC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Internet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Email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Social Networks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39502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191</Words>
  <Application>Microsoft Office PowerPoint</Application>
  <PresentationFormat>On-screen Show (16:9)</PresentationFormat>
  <Paragraphs>85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Impact</vt:lpstr>
      <vt:lpstr>Calibri</vt:lpstr>
      <vt:lpstr>Arial</vt:lpstr>
      <vt:lpstr>Arimo</vt:lpstr>
      <vt:lpstr>Source Code Pro</vt:lpstr>
      <vt:lpstr>Oswald</vt:lpstr>
      <vt:lpstr>modern-writer</vt:lpstr>
      <vt:lpstr>Toys, Disruptions and the Bleedin’ Obvious</vt:lpstr>
      <vt:lpstr>3 stages of technology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stages of technology development</vt:lpstr>
      <vt:lpstr>Toys - novelties to play with</vt:lpstr>
      <vt:lpstr>Disruptions - enhancing client &amp; customer experience</vt:lpstr>
      <vt:lpstr>Obvious - efficiency and effectiveness</vt:lpstr>
      <vt:lpstr>3 stages of technology development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Toys, Disruptions and the Bleedin’ Obvious</dc:title>
  <cp:lastModifiedBy>Eversheds</cp:lastModifiedBy>
  <cp:revision>2</cp:revision>
  <dcterms:modified xsi:type="dcterms:W3CDTF">2016-06-01T16:24:03Z</dcterms:modified>
</cp:coreProperties>
</file>